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Permanent Marker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24" Type="http://schemas.openxmlformats.org/officeDocument/2006/relationships/font" Target="fonts/PermanentMarker-regular.fntdata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d9f940ac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d9f940ac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c54923d0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c54923d0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d9f940ac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d9f940ac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d9f940a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d9f940a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d9f940ac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d9f940ac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d9f940ac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d9f940ac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d9f940ac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6d9f940ac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d9f940ac0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d9f940ac0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d9f940ac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d9f940ac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6000">
                <a:latin typeface="Microsoft JhengHei"/>
                <a:ea typeface="Microsoft JhengHei"/>
                <a:cs typeface="Microsoft JhengHei"/>
                <a:sym typeface="Microsoft JhengHei"/>
              </a:rPr>
              <a:t>漸進式警報器</a:t>
            </a:r>
            <a:endParaRPr sz="60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/>
              <a:t>group 26 </a:t>
            </a:r>
            <a:r>
              <a:rPr lang="zh-TW" sz="3000"/>
              <a:t> </a:t>
            </a:r>
            <a:r>
              <a:rPr lang="zh-TW"/>
              <a:t>                                                                                        </a:t>
            </a:r>
            <a:endParaRPr sz="2400"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5228625" y="3172900"/>
            <a:ext cx="3623700" cy="10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0616018 </a:t>
            </a:r>
            <a:r>
              <a:rPr lang="zh-TW" sz="2400"/>
              <a:t>林哲宇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0616032 張哲銓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Lato"/>
                <a:ea typeface="Lato"/>
                <a:cs typeface="Lato"/>
                <a:sym typeface="Lato"/>
              </a:rPr>
              <a:t>Ｔｈａｎｋｓ　ｆｏｒ　ｌｉｓｔｅｎｉｎｇ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2"/>
          <p:cNvSpPr/>
          <p:nvPr/>
        </p:nvSpPr>
        <p:spPr>
          <a:xfrm>
            <a:off x="8486900" y="1885825"/>
            <a:ext cx="372000" cy="384600"/>
          </a:xfrm>
          <a:prstGeom prst="star4">
            <a:avLst>
              <a:gd fmla="val 12500" name="adj"/>
            </a:avLst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2"/>
          <p:cNvSpPr/>
          <p:nvPr/>
        </p:nvSpPr>
        <p:spPr>
          <a:xfrm rot="10800000">
            <a:off x="-21375" y="2184275"/>
            <a:ext cx="13894800" cy="955800"/>
          </a:xfrm>
          <a:prstGeom prst="arc">
            <a:avLst>
              <a:gd fmla="val 11870859" name="adj1"/>
              <a:gd fmla="val 21577525" name="adj2"/>
            </a:avLst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66" name="Google Shape;166;p22"/>
          <p:cNvSpPr/>
          <p:nvPr/>
        </p:nvSpPr>
        <p:spPr>
          <a:xfrm>
            <a:off x="332950" y="2184275"/>
            <a:ext cx="236400" cy="2451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397450" y="2334600"/>
            <a:ext cx="107400" cy="384600"/>
          </a:xfrm>
          <a:prstGeom prst="flowChartConnector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168" name="Google Shape;168;p22"/>
          <p:cNvSpPr/>
          <p:nvPr/>
        </p:nvSpPr>
        <p:spPr>
          <a:xfrm rot="1679731">
            <a:off x="263909" y="2480314"/>
            <a:ext cx="236471" cy="77841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 rot="7772703">
            <a:off x="437709" y="2480333"/>
            <a:ext cx="236538" cy="77783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2"/>
          <p:cNvSpPr/>
          <p:nvPr/>
        </p:nvSpPr>
        <p:spPr>
          <a:xfrm rot="2901080">
            <a:off x="457029" y="2700115"/>
            <a:ext cx="188696" cy="80322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/>
          <p:cNvSpPr/>
          <p:nvPr/>
        </p:nvSpPr>
        <p:spPr>
          <a:xfrm rot="2901080">
            <a:off x="457029" y="2700115"/>
            <a:ext cx="188696" cy="80322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/>
          <p:cNvSpPr/>
          <p:nvPr/>
        </p:nvSpPr>
        <p:spPr>
          <a:xfrm rot="7225995">
            <a:off x="287687" y="2700004"/>
            <a:ext cx="188931" cy="80526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/>
              <a:t>製作動機</a:t>
            </a:r>
            <a:endParaRPr sz="3600"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333333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製造屬於一個人的空間與時間，可以安心且專注地做自己的事情。當一個人在宿舍時可以啟動這個裝置，如果有人來到宿舍門口準備開門前，警報器就會響起，讓在宿舍的那一個人有更充裕的時間做好準備。</a:t>
            </a:r>
            <a:endParaRPr sz="2400">
              <a:solidFill>
                <a:srgbClr val="333333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5550" y="0"/>
            <a:ext cx="385834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4747050" y="304825"/>
            <a:ext cx="535800" cy="503700"/>
          </a:xfrm>
          <a:prstGeom prst="ellipse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2836075" y="4537275"/>
            <a:ext cx="2403900" cy="606300"/>
          </a:xfrm>
          <a:prstGeom prst="ellipse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4286100" y="1836950"/>
            <a:ext cx="1052700" cy="4587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4114800" y="111675"/>
            <a:ext cx="1224000" cy="2003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" name="Google Shape;104;p15"/>
          <p:cNvCxnSpPr/>
          <p:nvPr/>
        </p:nvCxnSpPr>
        <p:spPr>
          <a:xfrm flipH="1" rot="10800000">
            <a:off x="1735925" y="829575"/>
            <a:ext cx="2250300" cy="108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15"/>
          <p:cNvSpPr txBox="1"/>
          <p:nvPr/>
        </p:nvSpPr>
        <p:spPr>
          <a:xfrm>
            <a:off x="1146600" y="531825"/>
            <a:ext cx="6429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門</a:t>
            </a:r>
            <a:endParaRPr b="1" sz="30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6" name="Google Shape;106;p15"/>
          <p:cNvCxnSpPr/>
          <p:nvPr/>
        </p:nvCxnSpPr>
        <p:spPr>
          <a:xfrm rot="10800000">
            <a:off x="5282850" y="555475"/>
            <a:ext cx="1669200" cy="24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" name="Google Shape;107;p15"/>
          <p:cNvSpPr txBox="1"/>
          <p:nvPr/>
        </p:nvSpPr>
        <p:spPr>
          <a:xfrm>
            <a:off x="7085550" y="253525"/>
            <a:ext cx="1052700" cy="60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門把</a:t>
            </a:r>
            <a:endParaRPr b="1" sz="30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8" name="Google Shape;108;p15"/>
          <p:cNvCxnSpPr/>
          <p:nvPr/>
        </p:nvCxnSpPr>
        <p:spPr>
          <a:xfrm flipH="1">
            <a:off x="5416375" y="2173650"/>
            <a:ext cx="1724400" cy="54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" name="Google Shape;109;p15"/>
          <p:cNvSpPr txBox="1"/>
          <p:nvPr/>
        </p:nvSpPr>
        <p:spPr>
          <a:xfrm>
            <a:off x="7218350" y="1873200"/>
            <a:ext cx="1393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門縫</a:t>
            </a:r>
            <a:endParaRPr b="1" sz="30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0" name="Google Shape;110;p15"/>
          <p:cNvCxnSpPr/>
          <p:nvPr/>
        </p:nvCxnSpPr>
        <p:spPr>
          <a:xfrm>
            <a:off x="1671400" y="4840275"/>
            <a:ext cx="1100700" cy="3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p15"/>
          <p:cNvSpPr txBox="1"/>
          <p:nvPr/>
        </p:nvSpPr>
        <p:spPr>
          <a:xfrm>
            <a:off x="0" y="4474725"/>
            <a:ext cx="18366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門</a:t>
            </a:r>
            <a:r>
              <a:rPr b="1" lang="zh-TW" sz="30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口地毯</a:t>
            </a:r>
            <a:endParaRPr b="1" sz="30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0" y="0"/>
            <a:ext cx="9087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7200">
                <a:latin typeface="Permanent Marker"/>
                <a:ea typeface="Permanent Marker"/>
                <a:cs typeface="Permanent Marker"/>
                <a:sym typeface="Permanent Marker"/>
              </a:rPr>
              <a:t>使用流程</a:t>
            </a:r>
            <a:endParaRPr sz="4800"/>
          </a:p>
        </p:txBody>
      </p:sp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0100" y="3043250"/>
            <a:ext cx="2016900" cy="201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感測聲音</a:t>
            </a:r>
            <a:endParaRPr sz="3000"/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025" y="0"/>
            <a:ext cx="38583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/>
          <p:nvPr/>
        </p:nvSpPr>
        <p:spPr>
          <a:xfrm>
            <a:off x="4768475" y="1226375"/>
            <a:ext cx="535800" cy="5037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 txBox="1"/>
          <p:nvPr/>
        </p:nvSpPr>
        <p:spPr>
          <a:xfrm>
            <a:off x="75" y="2293125"/>
            <a:ext cx="37851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感應權限(Priority): 最低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0" y="3645675"/>
            <a:ext cx="37851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警報器頻率: 中音 DO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偵測距離</a:t>
            </a:r>
            <a:endParaRPr sz="3000"/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025" y="0"/>
            <a:ext cx="38583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6086500" y="1719275"/>
            <a:ext cx="535800" cy="5037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 txBox="1"/>
          <p:nvPr/>
        </p:nvSpPr>
        <p:spPr>
          <a:xfrm>
            <a:off x="75" y="2293125"/>
            <a:ext cx="37851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感應權限(Priority): </a:t>
            </a:r>
            <a:r>
              <a:rPr lang="zh-TW" sz="2400">
                <a:latin typeface="Lato"/>
                <a:ea typeface="Lato"/>
                <a:cs typeface="Lato"/>
                <a:sym typeface="Lato"/>
              </a:rPr>
              <a:t>次低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75" y="3013125"/>
            <a:ext cx="3785100" cy="18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警報器頻率: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一公尺: RE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六十公分: FA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zh-TW" sz="2400">
                <a:latin typeface="Lato"/>
                <a:ea typeface="Lato"/>
                <a:cs typeface="Lato"/>
                <a:sym typeface="Lato"/>
              </a:rPr>
              <a:t>三十公分: LA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壓力感應</a:t>
            </a:r>
            <a:endParaRPr sz="3000"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025" y="0"/>
            <a:ext cx="38583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4232700" y="4569650"/>
            <a:ext cx="1993200" cy="573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0"/>
          <p:cNvSpPr txBox="1"/>
          <p:nvPr/>
        </p:nvSpPr>
        <p:spPr>
          <a:xfrm>
            <a:off x="75" y="2293125"/>
            <a:ext cx="37851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感應權限(Priority): </a:t>
            </a:r>
            <a:r>
              <a:rPr lang="zh-TW" sz="2400">
                <a:latin typeface="Lato"/>
                <a:ea typeface="Lato"/>
                <a:cs typeface="Lato"/>
                <a:sym typeface="Lato"/>
              </a:rPr>
              <a:t>次高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0" y="3645675"/>
            <a:ext cx="37851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警報器頻率: SI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震動感測</a:t>
            </a:r>
            <a:endParaRPr sz="3000"/>
          </a:p>
        </p:txBody>
      </p:sp>
      <p:pic>
        <p:nvPicPr>
          <p:cNvPr id="155" name="Google Shape;1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025" y="0"/>
            <a:ext cx="38583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1"/>
          <p:cNvSpPr/>
          <p:nvPr/>
        </p:nvSpPr>
        <p:spPr>
          <a:xfrm>
            <a:off x="5904325" y="283400"/>
            <a:ext cx="642900" cy="573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1"/>
          <p:cNvSpPr txBox="1"/>
          <p:nvPr/>
        </p:nvSpPr>
        <p:spPr>
          <a:xfrm>
            <a:off x="75" y="2293125"/>
            <a:ext cx="37851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感應權限(Priority): 最高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0" y="3645675"/>
            <a:ext cx="37851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Lato"/>
                <a:ea typeface="Lato"/>
                <a:cs typeface="Lato"/>
                <a:sym typeface="Lato"/>
              </a:rPr>
              <a:t>警報器頻率: </a:t>
            </a:r>
            <a:r>
              <a:rPr lang="zh-TW" sz="2400">
                <a:latin typeface="Lato"/>
                <a:ea typeface="Lato"/>
                <a:cs typeface="Lato"/>
                <a:sym typeface="Lato"/>
              </a:rPr>
              <a:t>高音 DO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